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6" r:id="rId2"/>
    <p:sldId id="256" r:id="rId3"/>
    <p:sldId id="257" r:id="rId4"/>
    <p:sldId id="258" r:id="rId5"/>
    <p:sldId id="259" r:id="rId6"/>
    <p:sldId id="260" r:id="rId7"/>
    <p:sldId id="261" r:id="rId8"/>
    <p:sldId id="262" r:id="rId9"/>
    <p:sldId id="263" r:id="rId10"/>
    <p:sldId id="264" r:id="rId11"/>
    <p:sldId id="265"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1" d="100"/>
          <a:sy n="51" d="100"/>
        </p:scale>
        <p:origin x="82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734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B9BD35C-3F92-FE05-A4FA-0A685E9C0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806"/>
            <a:ext cx="14630400" cy="8229600"/>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56;p13">
            <a:extLst>
              <a:ext uri="{FF2B5EF4-FFF2-40B4-BE49-F238E27FC236}">
                <a16:creationId xmlns:a16="http://schemas.microsoft.com/office/drawing/2014/main" id="{59C52251-B58E-8F75-BF7F-5CF74C112ADD}"/>
              </a:ext>
            </a:extLst>
          </p:cNvPr>
          <p:cNvPicPr preferRelativeResize="0"/>
          <p:nvPr/>
        </p:nvPicPr>
        <p:blipFill rotWithShape="1">
          <a:blip r:embed="rId3">
            <a:alphaModFix/>
          </a:blip>
          <a:srcRect/>
          <a:stretch/>
        </p:blipFill>
        <p:spPr>
          <a:xfrm>
            <a:off x="13144500" y="3524"/>
            <a:ext cx="1485900" cy="1482376"/>
          </a:xfrm>
          <a:prstGeom prst="rect">
            <a:avLst/>
          </a:prstGeom>
          <a:noFill/>
          <a:ln>
            <a:noFill/>
          </a:ln>
        </p:spPr>
      </p:pic>
      <p:pic>
        <p:nvPicPr>
          <p:cNvPr id="3" name="Google Shape;55;p13">
            <a:extLst>
              <a:ext uri="{FF2B5EF4-FFF2-40B4-BE49-F238E27FC236}">
                <a16:creationId xmlns:a16="http://schemas.microsoft.com/office/drawing/2014/main" id="{9F71BE08-FA6D-F120-4221-9419972AEB67}"/>
              </a:ext>
            </a:extLst>
          </p:cNvPr>
          <p:cNvPicPr preferRelativeResize="0"/>
          <p:nvPr/>
        </p:nvPicPr>
        <p:blipFill rotWithShape="1">
          <a:blip r:embed="rId4">
            <a:alphaModFix/>
          </a:blip>
          <a:srcRect/>
          <a:stretch/>
        </p:blipFill>
        <p:spPr>
          <a:xfrm>
            <a:off x="0" y="3523"/>
            <a:ext cx="1485900" cy="1482376"/>
          </a:xfrm>
          <a:prstGeom prst="rect">
            <a:avLst/>
          </a:prstGeom>
          <a:noFill/>
          <a:ln>
            <a:noFill/>
          </a:ln>
        </p:spPr>
      </p:pic>
      <p:sp>
        <p:nvSpPr>
          <p:cNvPr id="6" name="TextBox 5">
            <a:extLst>
              <a:ext uri="{FF2B5EF4-FFF2-40B4-BE49-F238E27FC236}">
                <a16:creationId xmlns:a16="http://schemas.microsoft.com/office/drawing/2014/main" id="{B6DC9A0B-1949-F9E1-289D-178B8A37A586}"/>
              </a:ext>
            </a:extLst>
          </p:cNvPr>
          <p:cNvSpPr txBox="1"/>
          <p:nvPr/>
        </p:nvSpPr>
        <p:spPr>
          <a:xfrm>
            <a:off x="952500" y="2482334"/>
            <a:ext cx="12763500" cy="1569660"/>
          </a:xfrm>
          <a:prstGeom prst="rect">
            <a:avLst/>
          </a:prstGeom>
          <a:noFill/>
        </p:spPr>
        <p:txBody>
          <a:bodyPr wrap="square" rtlCol="0">
            <a:spAutoFit/>
          </a:bodyPr>
          <a:lstStyle/>
          <a:p>
            <a:r>
              <a:rPr lang="en-IN" sz="4800" dirty="0">
                <a:solidFill>
                  <a:schemeClr val="bg1"/>
                </a:solidFill>
                <a:latin typeface="Times New Roman" panose="02020603050405020304" pitchFamily="18" charset="0"/>
                <a:cs typeface="Times New Roman" panose="02020603050405020304" pitchFamily="18" charset="0"/>
              </a:rPr>
              <a:t>CHILL PEPPER DISEASE DETECTION USING DEEP LEARNING ALGORITHM</a:t>
            </a:r>
          </a:p>
        </p:txBody>
      </p:sp>
      <p:sp>
        <p:nvSpPr>
          <p:cNvPr id="7" name="TextBox 6">
            <a:extLst>
              <a:ext uri="{FF2B5EF4-FFF2-40B4-BE49-F238E27FC236}">
                <a16:creationId xmlns:a16="http://schemas.microsoft.com/office/drawing/2014/main" id="{30585F13-8A80-A137-27A6-DDA2D3E65F43}"/>
              </a:ext>
            </a:extLst>
          </p:cNvPr>
          <p:cNvSpPr txBox="1"/>
          <p:nvPr/>
        </p:nvSpPr>
        <p:spPr>
          <a:xfrm>
            <a:off x="4705350" y="5232231"/>
            <a:ext cx="6648450" cy="1200329"/>
          </a:xfrm>
          <a:prstGeom prst="rect">
            <a:avLst/>
          </a:prstGeom>
          <a:noFill/>
        </p:spPr>
        <p:txBody>
          <a:bodyPr wrap="square" rtlCol="0">
            <a:spAutoFit/>
          </a:bodyPr>
          <a:lstStyle/>
          <a:p>
            <a:r>
              <a:rPr lang="en-IN" sz="3600" dirty="0">
                <a:solidFill>
                  <a:schemeClr val="bg1"/>
                </a:solidFill>
                <a:latin typeface="Times New Roman" panose="02020603050405020304" pitchFamily="18" charset="0"/>
                <a:cs typeface="Times New Roman" panose="02020603050405020304" pitchFamily="18" charset="0"/>
              </a:rPr>
              <a:t>                             BY</a:t>
            </a:r>
          </a:p>
          <a:p>
            <a:r>
              <a:rPr lang="en-IN" sz="3600" dirty="0">
                <a:solidFill>
                  <a:schemeClr val="bg1"/>
                </a:solidFill>
                <a:latin typeface="Times New Roman" panose="02020603050405020304" pitchFamily="18" charset="0"/>
                <a:cs typeface="Times New Roman" panose="02020603050405020304" pitchFamily="18" charset="0"/>
              </a:rPr>
              <a:t>                     P.VIGNESHWARAN               </a:t>
            </a:r>
          </a:p>
        </p:txBody>
      </p:sp>
    </p:spTree>
    <p:extLst>
      <p:ext uri="{BB962C8B-B14F-4D97-AF65-F5344CB8AC3E}">
        <p14:creationId xmlns:p14="http://schemas.microsoft.com/office/powerpoint/2010/main" val="28055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sp>
      <p:sp>
        <p:nvSpPr>
          <p:cNvPr id="6" name="Text 2"/>
          <p:cNvSpPr/>
          <p:nvPr/>
        </p:nvSpPr>
        <p:spPr>
          <a:xfrm>
            <a:off x="2037993" y="1826538"/>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Benefits of Early Detection and Prevention</a:t>
            </a:r>
            <a:endParaRPr lang="en-US" sz="4374" dirty="0"/>
          </a:p>
        </p:txBody>
      </p:sp>
      <p:sp>
        <p:nvSpPr>
          <p:cNvPr id="7" name="Shape 3"/>
          <p:cNvSpPr/>
          <p:nvPr/>
        </p:nvSpPr>
        <p:spPr>
          <a:xfrm>
            <a:off x="2037993" y="3777734"/>
            <a:ext cx="388739" cy="388739"/>
          </a:xfrm>
          <a:prstGeom prst="roundRect">
            <a:avLst>
              <a:gd name="adj" fmla="val 25722"/>
            </a:avLst>
          </a:prstGeom>
          <a:solidFill>
            <a:srgbClr val="3C136D"/>
          </a:solidFill>
          <a:ln w="7620">
            <a:solidFill>
              <a:srgbClr val="552C86"/>
            </a:solidFill>
            <a:prstDash val="solid"/>
          </a:ln>
        </p:spPr>
      </p:sp>
      <p:sp>
        <p:nvSpPr>
          <p:cNvPr id="8" name="Text 4"/>
          <p:cNvSpPr/>
          <p:nvPr/>
        </p:nvSpPr>
        <p:spPr>
          <a:xfrm>
            <a:off x="2648903" y="3798451"/>
            <a:ext cx="275915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Reduced Crop Loss</a:t>
            </a:r>
            <a:endParaRPr lang="en-US" sz="2187" dirty="0"/>
          </a:p>
        </p:txBody>
      </p:sp>
      <p:sp>
        <p:nvSpPr>
          <p:cNvPr id="9" name="Text 5"/>
          <p:cNvSpPr/>
          <p:nvPr/>
        </p:nvSpPr>
        <p:spPr>
          <a:xfrm>
            <a:off x="2648903" y="4278868"/>
            <a:ext cx="2759154"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Early detection allows for prompt action, reducing the risk of crop damage and loss.</a:t>
            </a:r>
            <a:endParaRPr lang="en-US" sz="1750" dirty="0"/>
          </a:p>
        </p:txBody>
      </p:sp>
      <p:sp>
        <p:nvSpPr>
          <p:cNvPr id="10" name="Shape 6"/>
          <p:cNvSpPr/>
          <p:nvPr/>
        </p:nvSpPr>
        <p:spPr>
          <a:xfrm>
            <a:off x="5630228" y="3777734"/>
            <a:ext cx="388739" cy="388739"/>
          </a:xfrm>
          <a:prstGeom prst="roundRect">
            <a:avLst>
              <a:gd name="adj" fmla="val 25722"/>
            </a:avLst>
          </a:prstGeom>
          <a:solidFill>
            <a:srgbClr val="3C136D"/>
          </a:solidFill>
          <a:ln w="7620">
            <a:solidFill>
              <a:srgbClr val="552C86"/>
            </a:solidFill>
            <a:prstDash val="solid"/>
          </a:ln>
        </p:spPr>
      </p:sp>
      <p:sp>
        <p:nvSpPr>
          <p:cNvPr id="11" name="Text 7"/>
          <p:cNvSpPr/>
          <p:nvPr/>
        </p:nvSpPr>
        <p:spPr>
          <a:xfrm>
            <a:off x="6241137" y="3798451"/>
            <a:ext cx="275915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Cost Savings</a:t>
            </a:r>
            <a:endParaRPr lang="en-US" sz="2187" dirty="0"/>
          </a:p>
        </p:txBody>
      </p:sp>
      <p:sp>
        <p:nvSpPr>
          <p:cNvPr id="12" name="Text 8"/>
          <p:cNvSpPr/>
          <p:nvPr/>
        </p:nvSpPr>
        <p:spPr>
          <a:xfrm>
            <a:off x="6241137" y="4278868"/>
            <a:ext cx="2759154"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Prevention is more cost-effective than dealing with the consequences of a full-blown disease outbreak.</a:t>
            </a:r>
            <a:endParaRPr lang="en-US" sz="1750" dirty="0"/>
          </a:p>
        </p:txBody>
      </p:sp>
      <p:sp>
        <p:nvSpPr>
          <p:cNvPr id="13" name="Shape 9"/>
          <p:cNvSpPr/>
          <p:nvPr/>
        </p:nvSpPr>
        <p:spPr>
          <a:xfrm>
            <a:off x="9222462" y="3777734"/>
            <a:ext cx="388739" cy="388739"/>
          </a:xfrm>
          <a:prstGeom prst="roundRect">
            <a:avLst>
              <a:gd name="adj" fmla="val 25722"/>
            </a:avLst>
          </a:prstGeom>
          <a:solidFill>
            <a:srgbClr val="3C136D"/>
          </a:solidFill>
          <a:ln w="7620">
            <a:solidFill>
              <a:srgbClr val="552C86"/>
            </a:solidFill>
            <a:prstDash val="solid"/>
          </a:ln>
        </p:spPr>
      </p:sp>
      <p:sp>
        <p:nvSpPr>
          <p:cNvPr id="14" name="Text 10"/>
          <p:cNvSpPr/>
          <p:nvPr/>
        </p:nvSpPr>
        <p:spPr>
          <a:xfrm>
            <a:off x="9833372" y="3798451"/>
            <a:ext cx="2759154"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Sustainable Agriculture</a:t>
            </a:r>
            <a:endParaRPr lang="en-US" sz="2187" dirty="0"/>
          </a:p>
        </p:txBody>
      </p:sp>
      <p:sp>
        <p:nvSpPr>
          <p:cNvPr id="15" name="Text 11"/>
          <p:cNvSpPr/>
          <p:nvPr/>
        </p:nvSpPr>
        <p:spPr>
          <a:xfrm>
            <a:off x="9833372" y="4626054"/>
            <a:ext cx="2759154"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Early prevention supports sustainable farming practices and preserves crop health for the long term.</a:t>
            </a:r>
            <a:endParaRPr lang="en-US" sz="1750" dirty="0"/>
          </a:p>
        </p:txBody>
      </p:sp>
      <p:pic>
        <p:nvPicPr>
          <p:cNvPr id="16" name="Google Shape;56;p13">
            <a:extLst>
              <a:ext uri="{FF2B5EF4-FFF2-40B4-BE49-F238E27FC236}">
                <a16:creationId xmlns:a16="http://schemas.microsoft.com/office/drawing/2014/main" id="{26EEA80A-5843-857A-7ABE-01AB3EC8D413}"/>
              </a:ext>
            </a:extLst>
          </p:cNvPr>
          <p:cNvPicPr preferRelativeResize="0"/>
          <p:nvPr/>
        </p:nvPicPr>
        <p:blipFill rotWithShape="1">
          <a:blip r:embed="rId5">
            <a:alphaModFix/>
          </a:blip>
          <a:srcRect/>
          <a:stretch/>
        </p:blipFill>
        <p:spPr>
          <a:xfrm>
            <a:off x="13144500" y="3524"/>
            <a:ext cx="1485900" cy="1482376"/>
          </a:xfrm>
          <a:prstGeom prst="rect">
            <a:avLst/>
          </a:prstGeom>
          <a:noFill/>
          <a:ln>
            <a:noFill/>
          </a:ln>
        </p:spPr>
      </p:pic>
      <p:pic>
        <p:nvPicPr>
          <p:cNvPr id="17" name="Google Shape;55;p13">
            <a:extLst>
              <a:ext uri="{FF2B5EF4-FFF2-40B4-BE49-F238E27FC236}">
                <a16:creationId xmlns:a16="http://schemas.microsoft.com/office/drawing/2014/main" id="{1C69BA98-9C53-45EC-8E78-0C17BE52F363}"/>
              </a:ext>
            </a:extLst>
          </p:cNvPr>
          <p:cNvPicPr preferRelativeResize="0"/>
          <p:nvPr/>
        </p:nvPicPr>
        <p:blipFill rotWithShape="1">
          <a:blip r:embed="rId6">
            <a:alphaModFix/>
          </a:blip>
          <a:srcRect/>
          <a:stretch/>
        </p:blipFill>
        <p:spPr>
          <a:xfrm>
            <a:off x="0" y="3523"/>
            <a:ext cx="1485900" cy="1482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2406968"/>
            <a:ext cx="8449747"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Conclusion and key takeaways</a:t>
            </a:r>
            <a:endParaRPr lang="en-US" sz="4374" dirty="0"/>
          </a:p>
        </p:txBody>
      </p:sp>
      <p:sp>
        <p:nvSpPr>
          <p:cNvPr id="5" name="Text 2"/>
          <p:cNvSpPr/>
          <p:nvPr/>
        </p:nvSpPr>
        <p:spPr>
          <a:xfrm>
            <a:off x="2037993" y="3545681"/>
            <a:ext cx="10554414"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Early detection of bell pepper diseases is crucial for ensuring the health and yield of crops.</a:t>
            </a:r>
            <a:endParaRPr lang="en-US" sz="1750" dirty="0"/>
          </a:p>
        </p:txBody>
      </p:sp>
      <p:sp>
        <p:nvSpPr>
          <p:cNvPr id="6" name="Text 3"/>
          <p:cNvSpPr/>
          <p:nvPr/>
        </p:nvSpPr>
        <p:spPr>
          <a:xfrm>
            <a:off x="2037993" y="4150995"/>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By implementing visual inspections, laboratory testing, and technology-based approaches, farmers can prevent widespread damage from diseases.</a:t>
            </a:r>
            <a:endParaRPr lang="en-US" sz="1750" dirty="0"/>
          </a:p>
        </p:txBody>
      </p:sp>
      <p:sp>
        <p:nvSpPr>
          <p:cNvPr id="7" name="Text 4"/>
          <p:cNvSpPr/>
          <p:nvPr/>
        </p:nvSpPr>
        <p:spPr>
          <a:xfrm>
            <a:off x="2037993" y="5111710"/>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Proactive measures based on accurate disease detection can lead to sustainable and thriving bell pepper cultivation.</a:t>
            </a:r>
            <a:endParaRPr lang="en-US" sz="1750" dirty="0"/>
          </a:p>
        </p:txBody>
      </p:sp>
      <p:pic>
        <p:nvPicPr>
          <p:cNvPr id="8" name="Google Shape;56;p13">
            <a:extLst>
              <a:ext uri="{FF2B5EF4-FFF2-40B4-BE49-F238E27FC236}">
                <a16:creationId xmlns:a16="http://schemas.microsoft.com/office/drawing/2014/main" id="{F55B8AFC-FBDA-CB79-48A3-F5AA9D92C5F4}"/>
              </a:ext>
            </a:extLst>
          </p:cNvPr>
          <p:cNvPicPr preferRelativeResize="0"/>
          <p:nvPr/>
        </p:nvPicPr>
        <p:blipFill rotWithShape="1">
          <a:blip r:embed="rId4">
            <a:alphaModFix/>
          </a:blip>
          <a:srcRect/>
          <a:stretch/>
        </p:blipFill>
        <p:spPr>
          <a:xfrm>
            <a:off x="13144500" y="3524"/>
            <a:ext cx="1485900" cy="1482376"/>
          </a:xfrm>
          <a:prstGeom prst="rect">
            <a:avLst/>
          </a:prstGeom>
          <a:noFill/>
          <a:ln>
            <a:noFill/>
          </a:ln>
        </p:spPr>
      </p:pic>
      <p:pic>
        <p:nvPicPr>
          <p:cNvPr id="9" name="Google Shape;55;p13">
            <a:extLst>
              <a:ext uri="{FF2B5EF4-FFF2-40B4-BE49-F238E27FC236}">
                <a16:creationId xmlns:a16="http://schemas.microsoft.com/office/drawing/2014/main" id="{9052C3E7-CF57-2B89-554A-2270C7468EE5}"/>
              </a:ext>
            </a:extLst>
          </p:cNvPr>
          <p:cNvPicPr preferRelativeResize="0"/>
          <p:nvPr/>
        </p:nvPicPr>
        <p:blipFill rotWithShape="1">
          <a:blip r:embed="rId5">
            <a:alphaModFix/>
          </a:blip>
          <a:srcRect/>
          <a:stretch/>
        </p:blipFill>
        <p:spPr>
          <a:xfrm>
            <a:off x="0" y="3523"/>
            <a:ext cx="1485900" cy="1482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6829A28-6C3C-F1EB-8F27-52A5A85D7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45,000+ Thank You Stock Illustrations, Royalty-Free Vector Graphics &amp; Clip  Art - iStock | Thank you card, Appreciation, Gratitude">
            <a:extLst>
              <a:ext uri="{FF2B5EF4-FFF2-40B4-BE49-F238E27FC236}">
                <a16:creationId xmlns:a16="http://schemas.microsoft.com/office/drawing/2014/main" id="{97827736-9E82-6C53-0209-9EBA54076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30400" cy="843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263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6319599" y="2226469"/>
            <a:ext cx="7477601" cy="1666399"/>
          </a:xfrm>
          <a:prstGeom prst="rect">
            <a:avLst/>
          </a:prstGeom>
          <a:noFill/>
          <a:ln/>
        </p:spPr>
        <p:txBody>
          <a:bodyPr wrap="square" rtlCol="0" anchor="t"/>
          <a:lstStyle/>
          <a:p>
            <a:pPr marL="0" indent="0">
              <a:lnSpc>
                <a:spcPts val="6561"/>
              </a:lnSpc>
              <a:buNone/>
            </a:pPr>
            <a:r>
              <a:rPr lang="en-US" sz="5249" dirty="0">
                <a:solidFill>
                  <a:srgbClr val="F2F0F4"/>
                </a:solidFill>
                <a:latin typeface="Montserrat" pitchFamily="34" charset="0"/>
                <a:ea typeface="Montserrat" pitchFamily="34" charset="-122"/>
                <a:cs typeface="Montserrat" pitchFamily="34" charset="-120"/>
              </a:rPr>
              <a:t>Introduction to Chili Diseases</a:t>
            </a:r>
            <a:endParaRPr lang="en-US" sz="5249" dirty="0"/>
          </a:p>
        </p:txBody>
      </p:sp>
      <p:sp>
        <p:nvSpPr>
          <p:cNvPr id="6" name="Text 2"/>
          <p:cNvSpPr/>
          <p:nvPr/>
        </p:nvSpPr>
        <p:spPr>
          <a:xfrm>
            <a:off x="6319599" y="4226123"/>
            <a:ext cx="7477601"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 Chili are susceptible to various diseases that can affect their growth and yield. Common diseases include bacterial spot, powdery mildew, and phytophthora blight. These diseases can cause leaf spots, fruit rot, and overall decline in plant health. Proper identification and management of these diseases are essential for successful bell pepper cultivation.</a:t>
            </a:r>
            <a:endParaRPr lang="en-US" sz="1750" dirty="0"/>
          </a:p>
        </p:txBody>
      </p:sp>
      <p:pic>
        <p:nvPicPr>
          <p:cNvPr id="10" name="Picture 2">
            <a:extLst>
              <a:ext uri="{FF2B5EF4-FFF2-40B4-BE49-F238E27FC236}">
                <a16:creationId xmlns:a16="http://schemas.microsoft.com/office/drawing/2014/main" id="{8F7FA919-91C2-A38E-E876-948B9B56B0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5486398" cy="8229600"/>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55;p13">
            <a:extLst>
              <a:ext uri="{FF2B5EF4-FFF2-40B4-BE49-F238E27FC236}">
                <a16:creationId xmlns:a16="http://schemas.microsoft.com/office/drawing/2014/main" id="{0AF28A3C-F8EA-602E-52C4-74F16DB8284A}"/>
              </a:ext>
            </a:extLst>
          </p:cNvPr>
          <p:cNvPicPr preferRelativeResize="0"/>
          <p:nvPr/>
        </p:nvPicPr>
        <p:blipFill rotWithShape="1">
          <a:blip r:embed="rId5">
            <a:alphaModFix/>
          </a:blip>
          <a:srcRect/>
          <a:stretch/>
        </p:blipFill>
        <p:spPr>
          <a:xfrm>
            <a:off x="0" y="3523"/>
            <a:ext cx="1485900" cy="1482376"/>
          </a:xfrm>
          <a:prstGeom prst="rect">
            <a:avLst/>
          </a:prstGeom>
          <a:noFill/>
          <a:ln>
            <a:noFill/>
          </a:ln>
        </p:spPr>
      </p:pic>
      <p:pic>
        <p:nvPicPr>
          <p:cNvPr id="7" name="Google Shape;56;p13">
            <a:extLst>
              <a:ext uri="{FF2B5EF4-FFF2-40B4-BE49-F238E27FC236}">
                <a16:creationId xmlns:a16="http://schemas.microsoft.com/office/drawing/2014/main" id="{C1143AF8-C4CB-7EDE-F670-AE840780E579}"/>
              </a:ext>
            </a:extLst>
          </p:cNvPr>
          <p:cNvPicPr preferRelativeResize="0"/>
          <p:nvPr/>
        </p:nvPicPr>
        <p:blipFill rotWithShape="1">
          <a:blip r:embed="rId6">
            <a:alphaModFix/>
          </a:blip>
          <a:srcRect/>
          <a:stretch/>
        </p:blipFill>
        <p:spPr>
          <a:xfrm>
            <a:off x="13144500" y="3524"/>
            <a:ext cx="1485900" cy="14823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2017395"/>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Importance of detecting diseases in bell peppers</a:t>
            </a:r>
            <a:endParaRPr lang="en-US" sz="4374" dirty="0"/>
          </a:p>
        </p:txBody>
      </p:sp>
      <p:sp>
        <p:nvSpPr>
          <p:cNvPr id="5" name="Shape 2"/>
          <p:cNvSpPr/>
          <p:nvPr/>
        </p:nvSpPr>
        <p:spPr>
          <a:xfrm>
            <a:off x="2037993" y="3850481"/>
            <a:ext cx="3370064" cy="2361605"/>
          </a:xfrm>
          <a:prstGeom prst="roundRect">
            <a:avLst>
              <a:gd name="adj" fmla="val 4234"/>
            </a:avLst>
          </a:prstGeom>
          <a:solidFill>
            <a:srgbClr val="3C136D"/>
          </a:solidFill>
          <a:ln w="7620">
            <a:solidFill>
              <a:srgbClr val="552C86"/>
            </a:solidFill>
            <a:prstDash val="solid"/>
          </a:ln>
        </p:spPr>
      </p:sp>
      <p:sp>
        <p:nvSpPr>
          <p:cNvPr id="6" name="Text 3"/>
          <p:cNvSpPr/>
          <p:nvPr/>
        </p:nvSpPr>
        <p:spPr>
          <a:xfrm>
            <a:off x="2267783" y="4080272"/>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Early Detection</a:t>
            </a:r>
            <a:endParaRPr lang="en-US" sz="2187" dirty="0"/>
          </a:p>
        </p:txBody>
      </p:sp>
      <p:sp>
        <p:nvSpPr>
          <p:cNvPr id="7" name="Text 4"/>
          <p:cNvSpPr/>
          <p:nvPr/>
        </p:nvSpPr>
        <p:spPr>
          <a:xfrm>
            <a:off x="2267783" y="4560689"/>
            <a:ext cx="2910483"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Early detection can prevent widespread crop damage and loss of yield.</a:t>
            </a:r>
            <a:endParaRPr lang="en-US" sz="1750" dirty="0"/>
          </a:p>
        </p:txBody>
      </p:sp>
      <p:sp>
        <p:nvSpPr>
          <p:cNvPr id="8" name="Shape 5"/>
          <p:cNvSpPr/>
          <p:nvPr/>
        </p:nvSpPr>
        <p:spPr>
          <a:xfrm>
            <a:off x="5630228" y="3850481"/>
            <a:ext cx="3370064" cy="2361605"/>
          </a:xfrm>
          <a:prstGeom prst="roundRect">
            <a:avLst>
              <a:gd name="adj" fmla="val 4234"/>
            </a:avLst>
          </a:prstGeom>
          <a:solidFill>
            <a:srgbClr val="3C136D"/>
          </a:solidFill>
          <a:ln w="7620">
            <a:solidFill>
              <a:srgbClr val="552C86"/>
            </a:solidFill>
            <a:prstDash val="solid"/>
          </a:ln>
        </p:spPr>
      </p:sp>
      <p:sp>
        <p:nvSpPr>
          <p:cNvPr id="9" name="Text 6"/>
          <p:cNvSpPr/>
          <p:nvPr/>
        </p:nvSpPr>
        <p:spPr>
          <a:xfrm>
            <a:off x="5860018" y="4080272"/>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Prevent Spread</a:t>
            </a:r>
            <a:endParaRPr lang="en-US" sz="2187" dirty="0"/>
          </a:p>
        </p:txBody>
      </p:sp>
      <p:sp>
        <p:nvSpPr>
          <p:cNvPr id="10" name="Text 7"/>
          <p:cNvSpPr/>
          <p:nvPr/>
        </p:nvSpPr>
        <p:spPr>
          <a:xfrm>
            <a:off x="5860018" y="4560689"/>
            <a:ext cx="2910483"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Detecting diseases early can prevent the spread to other plants in the field.</a:t>
            </a:r>
            <a:endParaRPr lang="en-US" sz="1750" dirty="0"/>
          </a:p>
        </p:txBody>
      </p:sp>
      <p:sp>
        <p:nvSpPr>
          <p:cNvPr id="11" name="Shape 8"/>
          <p:cNvSpPr/>
          <p:nvPr/>
        </p:nvSpPr>
        <p:spPr>
          <a:xfrm>
            <a:off x="9222462" y="3850481"/>
            <a:ext cx="3370064" cy="2361605"/>
          </a:xfrm>
          <a:prstGeom prst="roundRect">
            <a:avLst>
              <a:gd name="adj" fmla="val 4234"/>
            </a:avLst>
          </a:prstGeom>
          <a:solidFill>
            <a:srgbClr val="3C136D"/>
          </a:solidFill>
          <a:ln w="7620">
            <a:solidFill>
              <a:srgbClr val="552C86"/>
            </a:solidFill>
            <a:prstDash val="solid"/>
          </a:ln>
        </p:spPr>
      </p:sp>
      <p:sp>
        <p:nvSpPr>
          <p:cNvPr id="12" name="Text 9"/>
          <p:cNvSpPr/>
          <p:nvPr/>
        </p:nvSpPr>
        <p:spPr>
          <a:xfrm>
            <a:off x="9452253" y="4080272"/>
            <a:ext cx="2889052"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Sustainable Farming</a:t>
            </a:r>
            <a:endParaRPr lang="en-US" sz="2187" dirty="0"/>
          </a:p>
        </p:txBody>
      </p:sp>
      <p:sp>
        <p:nvSpPr>
          <p:cNvPr id="13" name="Text 10"/>
          <p:cNvSpPr/>
          <p:nvPr/>
        </p:nvSpPr>
        <p:spPr>
          <a:xfrm>
            <a:off x="9452253" y="4560689"/>
            <a:ext cx="2910483"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Detecting and treating diseases supports sustainable and healthy agriculture practices.</a:t>
            </a:r>
            <a:endParaRPr lang="en-US" sz="1750" dirty="0"/>
          </a:p>
        </p:txBody>
      </p:sp>
      <p:pic>
        <p:nvPicPr>
          <p:cNvPr id="14" name="Google Shape;56;p13">
            <a:extLst>
              <a:ext uri="{FF2B5EF4-FFF2-40B4-BE49-F238E27FC236}">
                <a16:creationId xmlns:a16="http://schemas.microsoft.com/office/drawing/2014/main" id="{E3550526-D520-3990-7A36-76D83AC3AF08}"/>
              </a:ext>
            </a:extLst>
          </p:cNvPr>
          <p:cNvPicPr preferRelativeResize="0"/>
          <p:nvPr/>
        </p:nvPicPr>
        <p:blipFill rotWithShape="1">
          <a:blip r:embed="rId4">
            <a:alphaModFix/>
          </a:blip>
          <a:srcRect/>
          <a:stretch/>
        </p:blipFill>
        <p:spPr>
          <a:xfrm>
            <a:off x="13144500" y="3524"/>
            <a:ext cx="1485900" cy="1482376"/>
          </a:xfrm>
          <a:prstGeom prst="rect">
            <a:avLst/>
          </a:prstGeom>
          <a:noFill/>
          <a:ln>
            <a:noFill/>
          </a:ln>
        </p:spPr>
      </p:pic>
      <p:pic>
        <p:nvPicPr>
          <p:cNvPr id="15" name="Google Shape;55;p13">
            <a:extLst>
              <a:ext uri="{FF2B5EF4-FFF2-40B4-BE49-F238E27FC236}">
                <a16:creationId xmlns:a16="http://schemas.microsoft.com/office/drawing/2014/main" id="{0134DDD0-4B1C-0AC4-41BE-3849B22D18F8}"/>
              </a:ext>
            </a:extLst>
          </p:cNvPr>
          <p:cNvPicPr preferRelativeResize="0"/>
          <p:nvPr/>
        </p:nvPicPr>
        <p:blipFill rotWithShape="1">
          <a:blip r:embed="rId5">
            <a:alphaModFix/>
          </a:blip>
          <a:srcRect/>
          <a:stretch/>
        </p:blipFill>
        <p:spPr>
          <a:xfrm>
            <a:off x="0" y="22573"/>
            <a:ext cx="1485900" cy="1482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020622"/>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Common diseases affecting Chili</a:t>
            </a:r>
            <a:endParaRPr lang="en-US" sz="4374" dirty="0"/>
          </a:p>
        </p:txBody>
      </p:sp>
      <p:sp>
        <p:nvSpPr>
          <p:cNvPr id="6" name="Text 2"/>
          <p:cNvSpPr/>
          <p:nvPr/>
        </p:nvSpPr>
        <p:spPr>
          <a:xfrm>
            <a:off x="2393394" y="5742623"/>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Bacterial spot:</a:t>
            </a:r>
            <a:r>
              <a:rPr lang="en-US" sz="1750" dirty="0">
                <a:solidFill>
                  <a:srgbClr val="DCD7E5"/>
                </a:solidFill>
                <a:latin typeface="Heebo" pitchFamily="34" charset="0"/>
                <a:ea typeface="Heebo" pitchFamily="34" charset="-122"/>
                <a:cs typeface="Heebo" pitchFamily="34" charset="-120"/>
              </a:rPr>
              <a:t> Characterized by water-soaked lesions on leaves and fruits</a:t>
            </a:r>
            <a:endParaRPr lang="en-US" sz="1750" dirty="0"/>
          </a:p>
        </p:txBody>
      </p:sp>
      <p:sp>
        <p:nvSpPr>
          <p:cNvPr id="7" name="Text 3"/>
          <p:cNvSpPr/>
          <p:nvPr/>
        </p:nvSpPr>
        <p:spPr>
          <a:xfrm>
            <a:off x="2393394" y="6186845"/>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Anthracnose:</a:t>
            </a:r>
            <a:r>
              <a:rPr lang="en-US" sz="1750" dirty="0">
                <a:solidFill>
                  <a:srgbClr val="DCD7E5"/>
                </a:solidFill>
                <a:latin typeface="Heebo" pitchFamily="34" charset="0"/>
                <a:ea typeface="Heebo" pitchFamily="34" charset="-122"/>
                <a:cs typeface="Heebo" pitchFamily="34" charset="-120"/>
              </a:rPr>
              <a:t> Causes circular, sunken lesions on immature fruit</a:t>
            </a:r>
            <a:endParaRPr lang="en-US" sz="1750" dirty="0"/>
          </a:p>
        </p:txBody>
      </p:sp>
      <p:sp>
        <p:nvSpPr>
          <p:cNvPr id="8" name="Text 4"/>
          <p:cNvSpPr/>
          <p:nvPr/>
        </p:nvSpPr>
        <p:spPr>
          <a:xfrm>
            <a:off x="2393394" y="6631067"/>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Phytophthora blight:</a:t>
            </a:r>
            <a:r>
              <a:rPr lang="en-US" sz="1750" dirty="0">
                <a:solidFill>
                  <a:srgbClr val="DCD7E5"/>
                </a:solidFill>
                <a:latin typeface="Heebo" pitchFamily="34" charset="0"/>
                <a:ea typeface="Heebo" pitchFamily="34" charset="-122"/>
                <a:cs typeface="Heebo" pitchFamily="34" charset="-120"/>
              </a:rPr>
              <a:t> Leads to wilting of the entire plant</a:t>
            </a:r>
            <a:endParaRPr lang="en-US" sz="1750" dirty="0"/>
          </a:p>
        </p:txBody>
      </p:sp>
      <p:pic>
        <p:nvPicPr>
          <p:cNvPr id="2052" name="Picture 4">
            <a:extLst>
              <a:ext uri="{FF2B5EF4-FFF2-40B4-BE49-F238E27FC236}">
                <a16:creationId xmlns:a16="http://schemas.microsoft.com/office/drawing/2014/main" id="{B1F908B8-B32F-4CD5-0CDC-C8601D6A78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2388"/>
            <a:ext cx="14630400" cy="2777490"/>
          </a:xfrm>
          <a:prstGeom prst="rect">
            <a:avLst/>
          </a:prstGeom>
          <a:noFill/>
          <a:extLst>
            <a:ext uri="{909E8E84-426E-40DD-AFC4-6F175D3DCCD1}">
              <a14:hiddenFill xmlns:a14="http://schemas.microsoft.com/office/drawing/2010/main">
                <a:solidFill>
                  <a:srgbClr val="FFFFFF"/>
                </a:solidFill>
              </a14:hiddenFill>
            </a:ext>
          </a:extLst>
        </p:spPr>
      </p:pic>
      <p:pic>
        <p:nvPicPr>
          <p:cNvPr id="9" name="Google Shape;56;p13">
            <a:extLst>
              <a:ext uri="{FF2B5EF4-FFF2-40B4-BE49-F238E27FC236}">
                <a16:creationId xmlns:a16="http://schemas.microsoft.com/office/drawing/2014/main" id="{76085F56-3600-1FFF-23B3-869A927109C1}"/>
              </a:ext>
            </a:extLst>
          </p:cNvPr>
          <p:cNvPicPr preferRelativeResize="0"/>
          <p:nvPr/>
        </p:nvPicPr>
        <p:blipFill rotWithShape="1">
          <a:blip r:embed="rId6">
            <a:alphaModFix/>
          </a:blip>
          <a:srcRect/>
          <a:stretch/>
        </p:blipFill>
        <p:spPr>
          <a:xfrm>
            <a:off x="13144500" y="3524"/>
            <a:ext cx="1485900" cy="1482376"/>
          </a:xfrm>
          <a:prstGeom prst="rect">
            <a:avLst/>
          </a:prstGeom>
          <a:noFill/>
          <a:ln>
            <a:noFill/>
          </a:ln>
        </p:spPr>
      </p:pic>
      <p:pic>
        <p:nvPicPr>
          <p:cNvPr id="10" name="Google Shape;55;p13">
            <a:extLst>
              <a:ext uri="{FF2B5EF4-FFF2-40B4-BE49-F238E27FC236}">
                <a16:creationId xmlns:a16="http://schemas.microsoft.com/office/drawing/2014/main" id="{7DA319A3-EAF2-F76D-CCEF-7EDF71C61F05}"/>
              </a:ext>
            </a:extLst>
          </p:cNvPr>
          <p:cNvPicPr preferRelativeResize="0"/>
          <p:nvPr/>
        </p:nvPicPr>
        <p:blipFill rotWithShape="1">
          <a:blip r:embed="rId7">
            <a:alphaModFix/>
          </a:blip>
          <a:srcRect/>
          <a:stretch/>
        </p:blipFill>
        <p:spPr>
          <a:xfrm>
            <a:off x="0" y="3523"/>
            <a:ext cx="1485900" cy="1482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26294" y="607576"/>
            <a:ext cx="9320213" cy="1377077"/>
          </a:xfrm>
          <a:prstGeom prst="rect">
            <a:avLst/>
          </a:prstGeom>
          <a:noFill/>
          <a:ln/>
        </p:spPr>
        <p:txBody>
          <a:bodyPr wrap="square" rtlCol="0" anchor="t"/>
          <a:lstStyle/>
          <a:p>
            <a:pPr marL="0" indent="0">
              <a:lnSpc>
                <a:spcPts val="5422"/>
              </a:lnSpc>
              <a:buNone/>
            </a:pPr>
            <a:r>
              <a:rPr lang="en-US" sz="4338" dirty="0">
                <a:solidFill>
                  <a:srgbClr val="F2F0F4"/>
                </a:solidFill>
                <a:latin typeface="Montserrat" pitchFamily="34" charset="0"/>
                <a:ea typeface="Montserrat" pitchFamily="34" charset="-122"/>
                <a:cs typeface="Montserrat" pitchFamily="34" charset="-120"/>
              </a:rPr>
              <a:t>Symptoms and signs of Chili diseases</a:t>
            </a:r>
            <a:endParaRPr lang="en-US" sz="4338" dirty="0"/>
          </a:p>
        </p:txBody>
      </p:sp>
      <p:sp>
        <p:nvSpPr>
          <p:cNvPr id="6" name="Shape 2"/>
          <p:cNvSpPr/>
          <p:nvPr/>
        </p:nvSpPr>
        <p:spPr>
          <a:xfrm>
            <a:off x="1134785" y="2315170"/>
            <a:ext cx="44053" cy="5306854"/>
          </a:xfrm>
          <a:prstGeom prst="roundRect">
            <a:avLst>
              <a:gd name="adj" fmla="val 225099"/>
            </a:avLst>
          </a:prstGeom>
          <a:solidFill>
            <a:srgbClr val="552C86"/>
          </a:solidFill>
          <a:ln/>
        </p:spPr>
      </p:sp>
      <p:sp>
        <p:nvSpPr>
          <p:cNvPr id="7" name="Shape 3"/>
          <p:cNvSpPr/>
          <p:nvPr/>
        </p:nvSpPr>
        <p:spPr>
          <a:xfrm>
            <a:off x="1404699" y="2713077"/>
            <a:ext cx="771168" cy="44053"/>
          </a:xfrm>
          <a:prstGeom prst="roundRect">
            <a:avLst>
              <a:gd name="adj" fmla="val 225099"/>
            </a:avLst>
          </a:prstGeom>
          <a:solidFill>
            <a:srgbClr val="552C86"/>
          </a:solidFill>
          <a:ln/>
        </p:spPr>
      </p:sp>
      <p:sp>
        <p:nvSpPr>
          <p:cNvPr id="8" name="Shape 4"/>
          <p:cNvSpPr/>
          <p:nvPr/>
        </p:nvSpPr>
        <p:spPr>
          <a:xfrm>
            <a:off x="908923" y="2487335"/>
            <a:ext cx="495776" cy="495776"/>
          </a:xfrm>
          <a:prstGeom prst="roundRect">
            <a:avLst>
              <a:gd name="adj" fmla="val 20002"/>
            </a:avLst>
          </a:prstGeom>
          <a:solidFill>
            <a:srgbClr val="3C136D"/>
          </a:solidFill>
          <a:ln w="7620">
            <a:solidFill>
              <a:srgbClr val="552C86"/>
            </a:solidFill>
            <a:prstDash val="solid"/>
          </a:ln>
        </p:spPr>
      </p:sp>
      <p:sp>
        <p:nvSpPr>
          <p:cNvPr id="9" name="Text 5"/>
          <p:cNvSpPr/>
          <p:nvPr/>
        </p:nvSpPr>
        <p:spPr>
          <a:xfrm>
            <a:off x="1097161" y="2528649"/>
            <a:ext cx="119301" cy="413147"/>
          </a:xfrm>
          <a:prstGeom prst="rect">
            <a:avLst/>
          </a:prstGeom>
          <a:noFill/>
          <a:ln/>
        </p:spPr>
        <p:txBody>
          <a:bodyPr wrap="none" rtlCol="0" anchor="t"/>
          <a:lstStyle/>
          <a:p>
            <a:pPr marL="0" indent="0" algn="ctr">
              <a:lnSpc>
                <a:spcPts val="3253"/>
              </a:lnSpc>
              <a:buNone/>
            </a:pPr>
            <a:r>
              <a:rPr lang="en-US" sz="2603" dirty="0">
                <a:solidFill>
                  <a:srgbClr val="DCD7E5"/>
                </a:solidFill>
                <a:latin typeface="Montserrat" pitchFamily="34" charset="0"/>
                <a:ea typeface="Montserrat" pitchFamily="34" charset="-122"/>
                <a:cs typeface="Montserrat" pitchFamily="34" charset="-120"/>
              </a:rPr>
              <a:t>1</a:t>
            </a:r>
            <a:endParaRPr lang="en-US" sz="2603" dirty="0"/>
          </a:p>
        </p:txBody>
      </p:sp>
      <p:sp>
        <p:nvSpPr>
          <p:cNvPr id="10" name="Text 6"/>
          <p:cNvSpPr/>
          <p:nvPr/>
        </p:nvSpPr>
        <p:spPr>
          <a:xfrm>
            <a:off x="2368748" y="2535436"/>
            <a:ext cx="2754511" cy="344329"/>
          </a:xfrm>
          <a:prstGeom prst="rect">
            <a:avLst/>
          </a:prstGeom>
          <a:noFill/>
          <a:ln/>
        </p:spPr>
        <p:txBody>
          <a:bodyPr wrap="none" rtlCol="0" anchor="t"/>
          <a:lstStyle/>
          <a:p>
            <a:pPr marL="0" indent="0" algn="l">
              <a:lnSpc>
                <a:spcPts val="2711"/>
              </a:lnSpc>
              <a:buNone/>
            </a:pPr>
            <a:r>
              <a:rPr lang="en-US" sz="2169" dirty="0">
                <a:solidFill>
                  <a:srgbClr val="DCD7E5"/>
                </a:solidFill>
                <a:latin typeface="Montserrat" pitchFamily="34" charset="0"/>
                <a:ea typeface="Montserrat" pitchFamily="34" charset="-122"/>
                <a:cs typeface="Montserrat" pitchFamily="34" charset="-120"/>
              </a:rPr>
              <a:t>Discoloration</a:t>
            </a:r>
            <a:endParaRPr lang="en-US" sz="2169" dirty="0"/>
          </a:p>
        </p:txBody>
      </p:sp>
      <p:sp>
        <p:nvSpPr>
          <p:cNvPr id="11" name="Text 7"/>
          <p:cNvSpPr/>
          <p:nvPr/>
        </p:nvSpPr>
        <p:spPr>
          <a:xfrm>
            <a:off x="2368748" y="3011924"/>
            <a:ext cx="7777758" cy="705088"/>
          </a:xfrm>
          <a:prstGeom prst="rect">
            <a:avLst/>
          </a:prstGeom>
          <a:noFill/>
          <a:ln/>
        </p:spPr>
        <p:txBody>
          <a:bodyPr wrap="square" rtlCol="0" anchor="t"/>
          <a:lstStyle/>
          <a:p>
            <a:pPr marL="0" indent="0" algn="l">
              <a:lnSpc>
                <a:spcPts val="2776"/>
              </a:lnSpc>
              <a:buNone/>
            </a:pPr>
            <a:r>
              <a:rPr lang="en-US" sz="1735" dirty="0">
                <a:solidFill>
                  <a:srgbClr val="DCD7E5"/>
                </a:solidFill>
                <a:latin typeface="Heebo" pitchFamily="34" charset="0"/>
                <a:ea typeface="Heebo" pitchFamily="34" charset="-122"/>
                <a:cs typeface="Heebo" pitchFamily="34" charset="-120"/>
              </a:rPr>
              <a:t>Bell peppers with diseases may show yellow, brown, or black spots on the leaves and fruit.</a:t>
            </a:r>
            <a:endParaRPr lang="en-US" sz="1735" dirty="0"/>
          </a:p>
        </p:txBody>
      </p:sp>
      <p:sp>
        <p:nvSpPr>
          <p:cNvPr id="12" name="Shape 8"/>
          <p:cNvSpPr/>
          <p:nvPr/>
        </p:nvSpPr>
        <p:spPr>
          <a:xfrm>
            <a:off x="1404699" y="4555450"/>
            <a:ext cx="771168" cy="44053"/>
          </a:xfrm>
          <a:prstGeom prst="roundRect">
            <a:avLst>
              <a:gd name="adj" fmla="val 225099"/>
            </a:avLst>
          </a:prstGeom>
          <a:solidFill>
            <a:srgbClr val="552C86"/>
          </a:solidFill>
          <a:ln/>
        </p:spPr>
      </p:sp>
      <p:sp>
        <p:nvSpPr>
          <p:cNvPr id="13" name="Shape 9"/>
          <p:cNvSpPr/>
          <p:nvPr/>
        </p:nvSpPr>
        <p:spPr>
          <a:xfrm>
            <a:off x="908923" y="4329708"/>
            <a:ext cx="495776" cy="495776"/>
          </a:xfrm>
          <a:prstGeom prst="roundRect">
            <a:avLst>
              <a:gd name="adj" fmla="val 20002"/>
            </a:avLst>
          </a:prstGeom>
          <a:solidFill>
            <a:srgbClr val="3C136D"/>
          </a:solidFill>
          <a:ln w="7620">
            <a:solidFill>
              <a:srgbClr val="552C86"/>
            </a:solidFill>
            <a:prstDash val="solid"/>
          </a:ln>
        </p:spPr>
      </p:sp>
      <p:sp>
        <p:nvSpPr>
          <p:cNvPr id="14" name="Text 10"/>
          <p:cNvSpPr/>
          <p:nvPr/>
        </p:nvSpPr>
        <p:spPr>
          <a:xfrm>
            <a:off x="1062871" y="4371023"/>
            <a:ext cx="187762" cy="413147"/>
          </a:xfrm>
          <a:prstGeom prst="rect">
            <a:avLst/>
          </a:prstGeom>
          <a:noFill/>
          <a:ln/>
        </p:spPr>
        <p:txBody>
          <a:bodyPr wrap="none" rtlCol="0" anchor="t"/>
          <a:lstStyle/>
          <a:p>
            <a:pPr marL="0" indent="0" algn="ctr">
              <a:lnSpc>
                <a:spcPts val="3253"/>
              </a:lnSpc>
              <a:buNone/>
            </a:pPr>
            <a:r>
              <a:rPr lang="en-US" sz="2603" dirty="0">
                <a:solidFill>
                  <a:srgbClr val="DCD7E5"/>
                </a:solidFill>
                <a:latin typeface="Montserrat" pitchFamily="34" charset="0"/>
                <a:ea typeface="Montserrat" pitchFamily="34" charset="-122"/>
                <a:cs typeface="Montserrat" pitchFamily="34" charset="-120"/>
              </a:rPr>
              <a:t>2</a:t>
            </a:r>
            <a:endParaRPr lang="en-US" sz="2603" dirty="0"/>
          </a:p>
        </p:txBody>
      </p:sp>
      <p:sp>
        <p:nvSpPr>
          <p:cNvPr id="15" name="Text 11"/>
          <p:cNvSpPr/>
          <p:nvPr/>
        </p:nvSpPr>
        <p:spPr>
          <a:xfrm>
            <a:off x="2368748" y="4377809"/>
            <a:ext cx="2754511" cy="344329"/>
          </a:xfrm>
          <a:prstGeom prst="rect">
            <a:avLst/>
          </a:prstGeom>
          <a:noFill/>
          <a:ln/>
        </p:spPr>
        <p:txBody>
          <a:bodyPr wrap="none" rtlCol="0" anchor="t"/>
          <a:lstStyle/>
          <a:p>
            <a:pPr marL="0" indent="0" algn="l">
              <a:lnSpc>
                <a:spcPts val="2711"/>
              </a:lnSpc>
              <a:buNone/>
            </a:pPr>
            <a:r>
              <a:rPr lang="en-US" sz="2169" dirty="0">
                <a:solidFill>
                  <a:srgbClr val="DCD7E5"/>
                </a:solidFill>
                <a:latin typeface="Montserrat" pitchFamily="34" charset="0"/>
                <a:ea typeface="Montserrat" pitchFamily="34" charset="-122"/>
                <a:cs typeface="Montserrat" pitchFamily="34" charset="-120"/>
              </a:rPr>
              <a:t>Deformities</a:t>
            </a:r>
            <a:endParaRPr lang="en-US" sz="2169" dirty="0"/>
          </a:p>
        </p:txBody>
      </p:sp>
      <p:sp>
        <p:nvSpPr>
          <p:cNvPr id="16" name="Text 12"/>
          <p:cNvSpPr/>
          <p:nvPr/>
        </p:nvSpPr>
        <p:spPr>
          <a:xfrm>
            <a:off x="2368748" y="4854297"/>
            <a:ext cx="7777758" cy="705088"/>
          </a:xfrm>
          <a:prstGeom prst="rect">
            <a:avLst/>
          </a:prstGeom>
          <a:noFill/>
          <a:ln/>
        </p:spPr>
        <p:txBody>
          <a:bodyPr wrap="square" rtlCol="0" anchor="t"/>
          <a:lstStyle/>
          <a:p>
            <a:pPr marL="0" indent="0" algn="l">
              <a:lnSpc>
                <a:spcPts val="2776"/>
              </a:lnSpc>
              <a:buNone/>
            </a:pPr>
            <a:r>
              <a:rPr lang="en-US" sz="1735" dirty="0">
                <a:solidFill>
                  <a:srgbClr val="DCD7E5"/>
                </a:solidFill>
                <a:latin typeface="Heebo" pitchFamily="34" charset="0"/>
                <a:ea typeface="Heebo" pitchFamily="34" charset="-122"/>
                <a:cs typeface="Heebo" pitchFamily="34" charset="-120"/>
              </a:rPr>
              <a:t>Abnormal growth, misshapen or stunted fruit, and distorted leaves are common signs of disease.</a:t>
            </a:r>
            <a:endParaRPr lang="en-US" sz="1735" dirty="0"/>
          </a:p>
        </p:txBody>
      </p:sp>
      <p:sp>
        <p:nvSpPr>
          <p:cNvPr id="17" name="Shape 13"/>
          <p:cNvSpPr/>
          <p:nvPr/>
        </p:nvSpPr>
        <p:spPr>
          <a:xfrm>
            <a:off x="1404699" y="6397823"/>
            <a:ext cx="771168" cy="44053"/>
          </a:xfrm>
          <a:prstGeom prst="roundRect">
            <a:avLst>
              <a:gd name="adj" fmla="val 225099"/>
            </a:avLst>
          </a:prstGeom>
          <a:solidFill>
            <a:srgbClr val="552C86"/>
          </a:solidFill>
          <a:ln/>
        </p:spPr>
      </p:sp>
      <p:sp>
        <p:nvSpPr>
          <p:cNvPr id="18" name="Shape 14"/>
          <p:cNvSpPr/>
          <p:nvPr/>
        </p:nvSpPr>
        <p:spPr>
          <a:xfrm>
            <a:off x="908923" y="6172081"/>
            <a:ext cx="495776" cy="495776"/>
          </a:xfrm>
          <a:prstGeom prst="roundRect">
            <a:avLst>
              <a:gd name="adj" fmla="val 20002"/>
            </a:avLst>
          </a:prstGeom>
          <a:solidFill>
            <a:srgbClr val="3C136D"/>
          </a:solidFill>
          <a:ln w="7620">
            <a:solidFill>
              <a:srgbClr val="552C86"/>
            </a:solidFill>
            <a:prstDash val="solid"/>
          </a:ln>
        </p:spPr>
      </p:sp>
      <p:sp>
        <p:nvSpPr>
          <p:cNvPr id="19" name="Text 15"/>
          <p:cNvSpPr/>
          <p:nvPr/>
        </p:nvSpPr>
        <p:spPr>
          <a:xfrm>
            <a:off x="1063585" y="6213396"/>
            <a:ext cx="186452" cy="413147"/>
          </a:xfrm>
          <a:prstGeom prst="rect">
            <a:avLst/>
          </a:prstGeom>
          <a:noFill/>
          <a:ln/>
        </p:spPr>
        <p:txBody>
          <a:bodyPr wrap="none" rtlCol="0" anchor="t"/>
          <a:lstStyle/>
          <a:p>
            <a:pPr marL="0" indent="0" algn="ctr">
              <a:lnSpc>
                <a:spcPts val="3253"/>
              </a:lnSpc>
              <a:buNone/>
            </a:pPr>
            <a:r>
              <a:rPr lang="en-US" sz="2603" dirty="0">
                <a:solidFill>
                  <a:srgbClr val="DCD7E5"/>
                </a:solidFill>
                <a:latin typeface="Montserrat" pitchFamily="34" charset="0"/>
                <a:ea typeface="Montserrat" pitchFamily="34" charset="-122"/>
                <a:cs typeface="Montserrat" pitchFamily="34" charset="-120"/>
              </a:rPr>
              <a:t>3</a:t>
            </a:r>
            <a:endParaRPr lang="en-US" sz="2603" dirty="0"/>
          </a:p>
        </p:txBody>
      </p:sp>
      <p:sp>
        <p:nvSpPr>
          <p:cNvPr id="20" name="Text 16"/>
          <p:cNvSpPr/>
          <p:nvPr/>
        </p:nvSpPr>
        <p:spPr>
          <a:xfrm>
            <a:off x="2368748" y="6220182"/>
            <a:ext cx="2754511" cy="344329"/>
          </a:xfrm>
          <a:prstGeom prst="rect">
            <a:avLst/>
          </a:prstGeom>
          <a:noFill/>
          <a:ln/>
        </p:spPr>
        <p:txBody>
          <a:bodyPr wrap="none" rtlCol="0" anchor="t"/>
          <a:lstStyle/>
          <a:p>
            <a:pPr marL="0" indent="0" algn="l">
              <a:lnSpc>
                <a:spcPts val="2711"/>
              </a:lnSpc>
              <a:buNone/>
            </a:pPr>
            <a:r>
              <a:rPr lang="en-US" sz="2169" dirty="0">
                <a:solidFill>
                  <a:srgbClr val="DCD7E5"/>
                </a:solidFill>
                <a:latin typeface="Montserrat" pitchFamily="34" charset="0"/>
                <a:ea typeface="Montserrat" pitchFamily="34" charset="-122"/>
                <a:cs typeface="Montserrat" pitchFamily="34" charset="-120"/>
              </a:rPr>
              <a:t>Wilting</a:t>
            </a:r>
            <a:endParaRPr lang="en-US" sz="2169" dirty="0"/>
          </a:p>
        </p:txBody>
      </p:sp>
      <p:sp>
        <p:nvSpPr>
          <p:cNvPr id="21" name="Text 17"/>
          <p:cNvSpPr/>
          <p:nvPr/>
        </p:nvSpPr>
        <p:spPr>
          <a:xfrm>
            <a:off x="2368748" y="6696670"/>
            <a:ext cx="7777758" cy="705088"/>
          </a:xfrm>
          <a:prstGeom prst="rect">
            <a:avLst/>
          </a:prstGeom>
          <a:noFill/>
          <a:ln/>
        </p:spPr>
        <p:txBody>
          <a:bodyPr wrap="square" rtlCol="0" anchor="t"/>
          <a:lstStyle/>
          <a:p>
            <a:pPr marL="0" indent="0" algn="l">
              <a:lnSpc>
                <a:spcPts val="2776"/>
              </a:lnSpc>
              <a:buNone/>
            </a:pPr>
            <a:r>
              <a:rPr lang="en-US" sz="1735" dirty="0">
                <a:solidFill>
                  <a:srgbClr val="DCD7E5"/>
                </a:solidFill>
                <a:latin typeface="Heebo" pitchFamily="34" charset="0"/>
                <a:ea typeface="Heebo" pitchFamily="34" charset="-122"/>
                <a:cs typeface="Heebo" pitchFamily="34" charset="-120"/>
              </a:rPr>
              <a:t>Diseased plants may exhibit wilting, drooping, or withering of leaves, indicating underlying issues.</a:t>
            </a:r>
            <a:endParaRPr lang="en-US" sz="1735" dirty="0"/>
          </a:p>
        </p:txBody>
      </p:sp>
      <p:pic>
        <p:nvPicPr>
          <p:cNvPr id="3074" name="Picture 2">
            <a:extLst>
              <a:ext uri="{FF2B5EF4-FFF2-40B4-BE49-F238E27FC236}">
                <a16:creationId xmlns:a16="http://schemas.microsoft.com/office/drawing/2014/main" id="{0B73C191-57F5-B64C-9499-AE0A5B3158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6506" y="0"/>
            <a:ext cx="4483894" cy="8229600"/>
          </a:xfrm>
          <a:prstGeom prst="rect">
            <a:avLst/>
          </a:prstGeom>
          <a:noFill/>
          <a:extLst>
            <a:ext uri="{909E8E84-426E-40DD-AFC4-6F175D3DCCD1}">
              <a14:hiddenFill xmlns:a14="http://schemas.microsoft.com/office/drawing/2010/main">
                <a:solidFill>
                  <a:srgbClr val="FFFFFF"/>
                </a:solidFill>
              </a14:hiddenFill>
            </a:ext>
          </a:extLst>
        </p:spPr>
      </p:pic>
      <p:pic>
        <p:nvPicPr>
          <p:cNvPr id="22" name="Google Shape;56;p13">
            <a:extLst>
              <a:ext uri="{FF2B5EF4-FFF2-40B4-BE49-F238E27FC236}">
                <a16:creationId xmlns:a16="http://schemas.microsoft.com/office/drawing/2014/main" id="{EC4169D5-D704-1570-7BBE-F32F776D374C}"/>
              </a:ext>
            </a:extLst>
          </p:cNvPr>
          <p:cNvPicPr preferRelativeResize="0"/>
          <p:nvPr/>
        </p:nvPicPr>
        <p:blipFill rotWithShape="1">
          <a:blip r:embed="rId6">
            <a:alphaModFix/>
          </a:blip>
          <a:srcRect/>
          <a:stretch/>
        </p:blipFill>
        <p:spPr>
          <a:xfrm>
            <a:off x="13144500" y="3524"/>
            <a:ext cx="1485900" cy="1482376"/>
          </a:xfrm>
          <a:prstGeom prst="rect">
            <a:avLst/>
          </a:prstGeom>
          <a:noFill/>
          <a:ln>
            <a:noFill/>
          </a:ln>
        </p:spPr>
      </p:pic>
      <p:pic>
        <p:nvPicPr>
          <p:cNvPr id="23" name="Google Shape;55;p13">
            <a:extLst>
              <a:ext uri="{FF2B5EF4-FFF2-40B4-BE49-F238E27FC236}">
                <a16:creationId xmlns:a16="http://schemas.microsoft.com/office/drawing/2014/main" id="{419E413B-1504-D442-B850-FAB382DF1E97}"/>
              </a:ext>
            </a:extLst>
          </p:cNvPr>
          <p:cNvPicPr preferRelativeResize="0"/>
          <p:nvPr/>
        </p:nvPicPr>
        <p:blipFill rotWithShape="1">
          <a:blip r:embed="rId7">
            <a:alphaModFix/>
          </a:blip>
          <a:srcRect/>
          <a:stretch/>
        </p:blipFill>
        <p:spPr>
          <a:xfrm>
            <a:off x="0" y="3523"/>
            <a:ext cx="908923" cy="13770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958810"/>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Methods for Detecting Diseases in chili</a:t>
            </a:r>
            <a:endParaRPr lang="en-US" sz="4374" dirty="0"/>
          </a:p>
        </p:txBody>
      </p:sp>
      <p:sp>
        <p:nvSpPr>
          <p:cNvPr id="5" name="Text 2"/>
          <p:cNvSpPr/>
          <p:nvPr/>
        </p:nvSpPr>
        <p:spPr>
          <a:xfrm>
            <a:off x="2037993" y="2902982"/>
            <a:ext cx="2777490"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Visual Inspection</a:t>
            </a:r>
            <a:endParaRPr lang="en-US" sz="2187" dirty="0"/>
          </a:p>
        </p:txBody>
      </p:sp>
      <p:sp>
        <p:nvSpPr>
          <p:cNvPr id="6" name="Text 3"/>
          <p:cNvSpPr/>
          <p:nvPr/>
        </p:nvSpPr>
        <p:spPr>
          <a:xfrm>
            <a:off x="2037993" y="3472339"/>
            <a:ext cx="3156347"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 visual examination of the bell pepper plants for any abnormalities or discoloration.</a:t>
            </a:r>
            <a:endParaRPr lang="en-US" sz="1750" dirty="0"/>
          </a:p>
        </p:txBody>
      </p:sp>
      <p:sp>
        <p:nvSpPr>
          <p:cNvPr id="7" name="Text 4"/>
          <p:cNvSpPr/>
          <p:nvPr/>
        </p:nvSpPr>
        <p:spPr>
          <a:xfrm>
            <a:off x="2037993" y="4738449"/>
            <a:ext cx="3156347" cy="1066205"/>
          </a:xfrm>
          <a:prstGeom prst="rect">
            <a:avLst/>
          </a:prstGeom>
          <a:noFill/>
          <a:ln/>
        </p:spPr>
        <p:txBody>
          <a:bodyPr wrap="square" rtlCol="0" anchor="t"/>
          <a:lstStyle/>
          <a:p>
            <a:pPr marL="0" indent="0">
              <a:lnSpc>
                <a:spcPts val="2799"/>
              </a:lnSpc>
              <a:buNone/>
            </a:pPr>
            <a:endParaRPr lang="en-US" sz="1750" dirty="0">
              <a:solidFill>
                <a:srgbClr val="DCD7E5"/>
              </a:solidFill>
              <a:latin typeface="Heebo" pitchFamily="34" charset="0"/>
              <a:ea typeface="Heebo" pitchFamily="34" charset="-122"/>
              <a:cs typeface="Heebo" pitchFamily="34" charset="-120"/>
            </a:endParaRPr>
          </a:p>
        </p:txBody>
      </p:sp>
      <p:sp>
        <p:nvSpPr>
          <p:cNvPr id="8" name="Text 5"/>
          <p:cNvSpPr/>
          <p:nvPr/>
        </p:nvSpPr>
        <p:spPr>
          <a:xfrm>
            <a:off x="2024181" y="5130225"/>
            <a:ext cx="3156347"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Check for any signs of pest infestations that could contribute to diseases.</a:t>
            </a:r>
            <a:endParaRPr lang="en-US" sz="1750" dirty="0"/>
          </a:p>
        </p:txBody>
      </p:sp>
      <p:sp>
        <p:nvSpPr>
          <p:cNvPr id="9" name="Text 6"/>
          <p:cNvSpPr/>
          <p:nvPr/>
        </p:nvSpPr>
        <p:spPr>
          <a:xfrm>
            <a:off x="5743932" y="2902982"/>
            <a:ext cx="2777490"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Biological Testing</a:t>
            </a:r>
            <a:endParaRPr lang="en-US" sz="2187" dirty="0"/>
          </a:p>
        </p:txBody>
      </p:sp>
      <p:sp>
        <p:nvSpPr>
          <p:cNvPr id="10" name="Text 7"/>
          <p:cNvSpPr/>
          <p:nvPr/>
        </p:nvSpPr>
        <p:spPr>
          <a:xfrm>
            <a:off x="5743932" y="3472339"/>
            <a:ext cx="3156347"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Utilize biological assays to identify the presence of specific pathogens or bacteria.</a:t>
            </a:r>
            <a:endParaRPr lang="en-US" sz="1750" dirty="0"/>
          </a:p>
        </p:txBody>
      </p:sp>
      <p:sp>
        <p:nvSpPr>
          <p:cNvPr id="11" name="Text 8"/>
          <p:cNvSpPr/>
          <p:nvPr/>
        </p:nvSpPr>
        <p:spPr>
          <a:xfrm>
            <a:off x="5743932" y="4953714"/>
            <a:ext cx="3156347" cy="850940"/>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This method involves isolating and culturing samples from the affected plants for analysis.</a:t>
            </a:r>
            <a:endParaRPr lang="en-US" sz="1750" dirty="0"/>
          </a:p>
        </p:txBody>
      </p:sp>
      <p:sp>
        <p:nvSpPr>
          <p:cNvPr id="12" name="Text 9"/>
          <p:cNvSpPr/>
          <p:nvPr/>
        </p:nvSpPr>
        <p:spPr>
          <a:xfrm>
            <a:off x="5743932" y="6419850"/>
            <a:ext cx="3156347" cy="850940"/>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13" name="Text 10"/>
          <p:cNvSpPr/>
          <p:nvPr/>
        </p:nvSpPr>
        <p:spPr>
          <a:xfrm>
            <a:off x="9449872" y="2902982"/>
            <a:ext cx="2777490"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Molecular Testing</a:t>
            </a:r>
            <a:endParaRPr lang="en-US" sz="2187" dirty="0"/>
          </a:p>
        </p:txBody>
      </p:sp>
      <p:sp>
        <p:nvSpPr>
          <p:cNvPr id="14" name="Text 11"/>
          <p:cNvSpPr/>
          <p:nvPr/>
        </p:nvSpPr>
        <p:spPr>
          <a:xfrm>
            <a:off x="9449872" y="3472339"/>
            <a:ext cx="3156347"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Employ DNA-based techniques such as PCR to detect the genetic material of pathogens.</a:t>
            </a:r>
            <a:endParaRPr lang="en-US" sz="1750" dirty="0"/>
          </a:p>
        </p:txBody>
      </p:sp>
      <p:sp>
        <p:nvSpPr>
          <p:cNvPr id="15" name="Text 12"/>
          <p:cNvSpPr/>
          <p:nvPr/>
        </p:nvSpPr>
        <p:spPr>
          <a:xfrm>
            <a:off x="9449872" y="4908054"/>
            <a:ext cx="3156347" cy="896600"/>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Molecular testing offers high precision in identifying disease-causing agents in bell peppers.</a:t>
            </a:r>
            <a:endParaRPr lang="en-US" sz="1750" dirty="0"/>
          </a:p>
        </p:txBody>
      </p:sp>
      <p:sp>
        <p:nvSpPr>
          <p:cNvPr id="16" name="Text 13"/>
          <p:cNvSpPr/>
          <p:nvPr/>
        </p:nvSpPr>
        <p:spPr>
          <a:xfrm>
            <a:off x="9449872" y="6419850"/>
            <a:ext cx="3156347" cy="650915"/>
          </a:xfrm>
          <a:prstGeom prst="rect">
            <a:avLst/>
          </a:prstGeom>
          <a:noFill/>
          <a:ln/>
        </p:spPr>
        <p:txBody>
          <a:bodyPr wrap="square" rtlCol="0" anchor="t"/>
          <a:lstStyle/>
          <a:p>
            <a:pPr marL="0" indent="0">
              <a:lnSpc>
                <a:spcPts val="2799"/>
              </a:lnSpc>
              <a:buNone/>
            </a:pPr>
            <a:endParaRPr lang="en-US" sz="1750" dirty="0"/>
          </a:p>
        </p:txBody>
      </p:sp>
      <p:pic>
        <p:nvPicPr>
          <p:cNvPr id="17" name="Google Shape;56;p13">
            <a:extLst>
              <a:ext uri="{FF2B5EF4-FFF2-40B4-BE49-F238E27FC236}">
                <a16:creationId xmlns:a16="http://schemas.microsoft.com/office/drawing/2014/main" id="{AEFDB475-A2C0-480E-9468-89FAF45CCBAF}"/>
              </a:ext>
            </a:extLst>
          </p:cNvPr>
          <p:cNvPicPr preferRelativeResize="0"/>
          <p:nvPr/>
        </p:nvPicPr>
        <p:blipFill rotWithShape="1">
          <a:blip r:embed="rId4">
            <a:alphaModFix/>
          </a:blip>
          <a:srcRect/>
          <a:stretch/>
        </p:blipFill>
        <p:spPr>
          <a:xfrm>
            <a:off x="13144500" y="3524"/>
            <a:ext cx="1485900" cy="1482376"/>
          </a:xfrm>
          <a:prstGeom prst="rect">
            <a:avLst/>
          </a:prstGeom>
          <a:noFill/>
          <a:ln>
            <a:noFill/>
          </a:ln>
        </p:spPr>
      </p:pic>
      <p:pic>
        <p:nvPicPr>
          <p:cNvPr id="18" name="Google Shape;55;p13">
            <a:extLst>
              <a:ext uri="{FF2B5EF4-FFF2-40B4-BE49-F238E27FC236}">
                <a16:creationId xmlns:a16="http://schemas.microsoft.com/office/drawing/2014/main" id="{AE15E67A-D318-F6A4-9ABE-F9856EE60C6A}"/>
              </a:ext>
            </a:extLst>
          </p:cNvPr>
          <p:cNvPicPr preferRelativeResize="0"/>
          <p:nvPr/>
        </p:nvPicPr>
        <p:blipFill rotWithShape="1">
          <a:blip r:embed="rId5">
            <a:alphaModFix/>
          </a:blip>
          <a:srcRect/>
          <a:stretch/>
        </p:blipFill>
        <p:spPr>
          <a:xfrm>
            <a:off x="0" y="3523"/>
            <a:ext cx="1485900" cy="14823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2091690"/>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Visual inspection and identification of diseases</a:t>
            </a:r>
            <a:endParaRPr lang="en-US" sz="4374" dirty="0"/>
          </a:p>
        </p:txBody>
      </p:sp>
      <p:pic>
        <p:nvPicPr>
          <p:cNvPr id="5" name="Image 1" descr="preencoded.png"/>
          <p:cNvPicPr>
            <a:picLocks noChangeAspect="1"/>
          </p:cNvPicPr>
          <p:nvPr/>
        </p:nvPicPr>
        <p:blipFill>
          <a:blip r:embed="rId4"/>
          <a:stretch>
            <a:fillRect/>
          </a:stretch>
        </p:blipFill>
        <p:spPr>
          <a:xfrm>
            <a:off x="2037993" y="3924776"/>
            <a:ext cx="444341" cy="444341"/>
          </a:xfrm>
          <a:prstGeom prst="rect">
            <a:avLst/>
          </a:prstGeom>
        </p:spPr>
      </p:pic>
      <p:sp>
        <p:nvSpPr>
          <p:cNvPr id="6" name="Text 2"/>
          <p:cNvSpPr/>
          <p:nvPr/>
        </p:nvSpPr>
        <p:spPr>
          <a:xfrm>
            <a:off x="2037993" y="4591288"/>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Magnifying Glass</a:t>
            </a:r>
            <a:endParaRPr lang="en-US" sz="2187" dirty="0"/>
          </a:p>
        </p:txBody>
      </p:sp>
      <p:sp>
        <p:nvSpPr>
          <p:cNvPr id="7" name="Text 3"/>
          <p:cNvSpPr/>
          <p:nvPr/>
        </p:nvSpPr>
        <p:spPr>
          <a:xfrm>
            <a:off x="2037993" y="5071705"/>
            <a:ext cx="3295888" cy="1066205"/>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Close examination of leaves and stems for tiny pests or discoloration.</a:t>
            </a:r>
            <a:endParaRPr lang="en-US" sz="1750" dirty="0"/>
          </a:p>
        </p:txBody>
      </p:sp>
      <p:pic>
        <p:nvPicPr>
          <p:cNvPr id="8" name="Image 2" descr="preencoded.png"/>
          <p:cNvPicPr>
            <a:picLocks noChangeAspect="1"/>
          </p:cNvPicPr>
          <p:nvPr/>
        </p:nvPicPr>
        <p:blipFill>
          <a:blip r:embed="rId5"/>
          <a:stretch>
            <a:fillRect/>
          </a:stretch>
        </p:blipFill>
        <p:spPr>
          <a:xfrm>
            <a:off x="5667137" y="3924776"/>
            <a:ext cx="444341" cy="444341"/>
          </a:xfrm>
          <a:prstGeom prst="rect">
            <a:avLst/>
          </a:prstGeom>
        </p:spPr>
      </p:pic>
      <p:sp>
        <p:nvSpPr>
          <p:cNvPr id="9" name="Text 4"/>
          <p:cNvSpPr/>
          <p:nvPr/>
        </p:nvSpPr>
        <p:spPr>
          <a:xfrm>
            <a:off x="5667137" y="4591288"/>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Hand Lens</a:t>
            </a:r>
            <a:endParaRPr lang="en-US" sz="2187" dirty="0"/>
          </a:p>
        </p:txBody>
      </p:sp>
      <p:sp>
        <p:nvSpPr>
          <p:cNvPr id="10" name="Text 5"/>
          <p:cNvSpPr/>
          <p:nvPr/>
        </p:nvSpPr>
        <p:spPr>
          <a:xfrm>
            <a:off x="5667137" y="5071705"/>
            <a:ext cx="3296007" cy="1066205"/>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Using a hand lens to spot small spots or lesions on the plant surface.</a:t>
            </a:r>
            <a:endParaRPr lang="en-US" sz="1750" dirty="0"/>
          </a:p>
        </p:txBody>
      </p:sp>
      <p:pic>
        <p:nvPicPr>
          <p:cNvPr id="11" name="Image 3" descr="preencoded.png"/>
          <p:cNvPicPr>
            <a:picLocks noChangeAspect="1"/>
          </p:cNvPicPr>
          <p:nvPr/>
        </p:nvPicPr>
        <p:blipFill>
          <a:blip r:embed="rId6"/>
          <a:stretch>
            <a:fillRect/>
          </a:stretch>
        </p:blipFill>
        <p:spPr>
          <a:xfrm>
            <a:off x="9296400" y="3924776"/>
            <a:ext cx="444341" cy="444341"/>
          </a:xfrm>
          <a:prstGeom prst="rect">
            <a:avLst/>
          </a:prstGeom>
        </p:spPr>
      </p:pic>
      <p:sp>
        <p:nvSpPr>
          <p:cNvPr id="12" name="Text 6"/>
          <p:cNvSpPr/>
          <p:nvPr/>
        </p:nvSpPr>
        <p:spPr>
          <a:xfrm>
            <a:off x="9296400" y="4591288"/>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Visual Spotting</a:t>
            </a:r>
            <a:endParaRPr lang="en-US" sz="2187" dirty="0"/>
          </a:p>
        </p:txBody>
      </p:sp>
      <p:sp>
        <p:nvSpPr>
          <p:cNvPr id="13" name="Text 7"/>
          <p:cNvSpPr/>
          <p:nvPr/>
        </p:nvSpPr>
        <p:spPr>
          <a:xfrm>
            <a:off x="9296400" y="5071705"/>
            <a:ext cx="3296007" cy="1066205"/>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Noting irregular spots, color changes, or deformities on the bell pepper.</a:t>
            </a:r>
            <a:endParaRPr lang="en-US" sz="1750" dirty="0"/>
          </a:p>
        </p:txBody>
      </p:sp>
      <p:pic>
        <p:nvPicPr>
          <p:cNvPr id="14" name="Google Shape;56;p13">
            <a:extLst>
              <a:ext uri="{FF2B5EF4-FFF2-40B4-BE49-F238E27FC236}">
                <a16:creationId xmlns:a16="http://schemas.microsoft.com/office/drawing/2014/main" id="{CDDBCBED-A618-9DE8-5097-49AC950AD7C8}"/>
              </a:ext>
            </a:extLst>
          </p:cNvPr>
          <p:cNvPicPr preferRelativeResize="0"/>
          <p:nvPr/>
        </p:nvPicPr>
        <p:blipFill rotWithShape="1">
          <a:blip r:embed="rId7">
            <a:alphaModFix/>
          </a:blip>
          <a:srcRect/>
          <a:stretch/>
        </p:blipFill>
        <p:spPr>
          <a:xfrm>
            <a:off x="13144500" y="3524"/>
            <a:ext cx="1485900" cy="1482376"/>
          </a:xfrm>
          <a:prstGeom prst="rect">
            <a:avLst/>
          </a:prstGeom>
          <a:noFill/>
          <a:ln>
            <a:noFill/>
          </a:ln>
        </p:spPr>
      </p:pic>
      <p:pic>
        <p:nvPicPr>
          <p:cNvPr id="15" name="Google Shape;55;p13">
            <a:extLst>
              <a:ext uri="{FF2B5EF4-FFF2-40B4-BE49-F238E27FC236}">
                <a16:creationId xmlns:a16="http://schemas.microsoft.com/office/drawing/2014/main" id="{4D1B7B33-D293-6DAD-0A32-59C42DC2059A}"/>
              </a:ext>
            </a:extLst>
          </p:cNvPr>
          <p:cNvPicPr preferRelativeResize="0"/>
          <p:nvPr/>
        </p:nvPicPr>
        <p:blipFill rotWithShape="1">
          <a:blip r:embed="rId8">
            <a:alphaModFix/>
          </a:blip>
          <a:srcRect/>
          <a:stretch/>
        </p:blipFill>
        <p:spPr>
          <a:xfrm>
            <a:off x="0" y="3523"/>
            <a:ext cx="1485900" cy="1482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561028"/>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Laboratory testing for accurate disease detection</a:t>
            </a:r>
            <a:endParaRPr lang="en-US" sz="4374" dirty="0"/>
          </a:p>
        </p:txBody>
      </p:sp>
      <p:sp>
        <p:nvSpPr>
          <p:cNvPr id="5" name="Shape 2"/>
          <p:cNvSpPr/>
          <p:nvPr/>
        </p:nvSpPr>
        <p:spPr>
          <a:xfrm>
            <a:off x="2037993" y="3394115"/>
            <a:ext cx="10554414" cy="3274457"/>
          </a:xfrm>
          <a:prstGeom prst="roundRect">
            <a:avLst>
              <a:gd name="adj" fmla="val 3054"/>
            </a:avLst>
          </a:prstGeom>
          <a:noFill/>
          <a:ln w="7620">
            <a:solidFill>
              <a:srgbClr val="FFFFFF">
                <a:alpha val="24000"/>
              </a:srgbClr>
            </a:solidFill>
            <a:prstDash val="solid"/>
          </a:ln>
        </p:spPr>
      </p:sp>
      <p:sp>
        <p:nvSpPr>
          <p:cNvPr id="6" name="Shape 3"/>
          <p:cNvSpPr/>
          <p:nvPr/>
        </p:nvSpPr>
        <p:spPr>
          <a:xfrm>
            <a:off x="2045613" y="3401735"/>
            <a:ext cx="10538103" cy="637103"/>
          </a:xfrm>
          <a:prstGeom prst="rect">
            <a:avLst/>
          </a:prstGeom>
          <a:solidFill>
            <a:srgbClr val="FFFFFF">
              <a:alpha val="4000"/>
            </a:srgbClr>
          </a:solidFill>
          <a:ln/>
        </p:spPr>
      </p:sp>
      <p:sp>
        <p:nvSpPr>
          <p:cNvPr id="7" name="Text 4"/>
          <p:cNvSpPr/>
          <p:nvPr/>
        </p:nvSpPr>
        <p:spPr>
          <a:xfrm>
            <a:off x="2268855" y="3542586"/>
            <a:ext cx="3064193"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Method</a:t>
            </a:r>
            <a:endParaRPr lang="en-US" sz="1750" dirty="0"/>
          </a:p>
        </p:txBody>
      </p:sp>
      <p:sp>
        <p:nvSpPr>
          <p:cNvPr id="8" name="Text 5"/>
          <p:cNvSpPr/>
          <p:nvPr/>
        </p:nvSpPr>
        <p:spPr>
          <a:xfrm>
            <a:off x="5785009" y="3542586"/>
            <a:ext cx="3060383"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Accuracy</a:t>
            </a:r>
            <a:endParaRPr lang="en-US" sz="1750" dirty="0"/>
          </a:p>
        </p:txBody>
      </p:sp>
      <p:sp>
        <p:nvSpPr>
          <p:cNvPr id="9" name="Text 6"/>
          <p:cNvSpPr/>
          <p:nvPr/>
        </p:nvSpPr>
        <p:spPr>
          <a:xfrm>
            <a:off x="9297353" y="3542586"/>
            <a:ext cx="3064193"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Turnaround Time</a:t>
            </a:r>
            <a:endParaRPr lang="en-US" sz="1750" dirty="0"/>
          </a:p>
        </p:txBody>
      </p:sp>
      <p:sp>
        <p:nvSpPr>
          <p:cNvPr id="10" name="Shape 7"/>
          <p:cNvSpPr/>
          <p:nvPr/>
        </p:nvSpPr>
        <p:spPr>
          <a:xfrm>
            <a:off x="2045613" y="4038838"/>
            <a:ext cx="10538103" cy="992505"/>
          </a:xfrm>
          <a:prstGeom prst="rect">
            <a:avLst/>
          </a:prstGeom>
          <a:solidFill>
            <a:srgbClr val="000000">
              <a:alpha val="4000"/>
            </a:srgbClr>
          </a:solidFill>
          <a:ln/>
        </p:spPr>
      </p:sp>
      <p:sp>
        <p:nvSpPr>
          <p:cNvPr id="11" name="Text 8"/>
          <p:cNvSpPr/>
          <p:nvPr/>
        </p:nvSpPr>
        <p:spPr>
          <a:xfrm>
            <a:off x="2268855" y="4179689"/>
            <a:ext cx="3064193"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PCR (Polymerase Chain Reaction)</a:t>
            </a:r>
            <a:endParaRPr lang="en-US" sz="1750" dirty="0"/>
          </a:p>
        </p:txBody>
      </p:sp>
      <p:sp>
        <p:nvSpPr>
          <p:cNvPr id="12" name="Text 9"/>
          <p:cNvSpPr/>
          <p:nvPr/>
        </p:nvSpPr>
        <p:spPr>
          <a:xfrm>
            <a:off x="5785009" y="4179689"/>
            <a:ext cx="3060383"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High</a:t>
            </a:r>
            <a:endParaRPr lang="en-US" sz="1750" dirty="0"/>
          </a:p>
        </p:txBody>
      </p:sp>
      <p:sp>
        <p:nvSpPr>
          <p:cNvPr id="13" name="Text 10"/>
          <p:cNvSpPr/>
          <p:nvPr/>
        </p:nvSpPr>
        <p:spPr>
          <a:xfrm>
            <a:off x="9297353" y="4179689"/>
            <a:ext cx="3064193"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Several hours to a day</a:t>
            </a:r>
            <a:endParaRPr lang="en-US" sz="1750" dirty="0"/>
          </a:p>
        </p:txBody>
      </p:sp>
      <p:sp>
        <p:nvSpPr>
          <p:cNvPr id="14" name="Shape 11"/>
          <p:cNvSpPr/>
          <p:nvPr/>
        </p:nvSpPr>
        <p:spPr>
          <a:xfrm>
            <a:off x="2045613" y="5031343"/>
            <a:ext cx="10538103" cy="992505"/>
          </a:xfrm>
          <a:prstGeom prst="rect">
            <a:avLst/>
          </a:prstGeom>
          <a:solidFill>
            <a:srgbClr val="FFFFFF">
              <a:alpha val="4000"/>
            </a:srgbClr>
          </a:solidFill>
          <a:ln/>
        </p:spPr>
      </p:sp>
      <p:sp>
        <p:nvSpPr>
          <p:cNvPr id="15" name="Text 12"/>
          <p:cNvSpPr/>
          <p:nvPr/>
        </p:nvSpPr>
        <p:spPr>
          <a:xfrm>
            <a:off x="2268855" y="5172194"/>
            <a:ext cx="3064193"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ELISA (Enzyme-linked Immunosorbent Assay)</a:t>
            </a:r>
            <a:endParaRPr lang="en-US" sz="1750" dirty="0"/>
          </a:p>
        </p:txBody>
      </p:sp>
      <p:sp>
        <p:nvSpPr>
          <p:cNvPr id="16" name="Text 13"/>
          <p:cNvSpPr/>
          <p:nvPr/>
        </p:nvSpPr>
        <p:spPr>
          <a:xfrm>
            <a:off x="5785009" y="5172194"/>
            <a:ext cx="3060383"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High</a:t>
            </a:r>
            <a:endParaRPr lang="en-US" sz="1750" dirty="0"/>
          </a:p>
        </p:txBody>
      </p:sp>
      <p:sp>
        <p:nvSpPr>
          <p:cNvPr id="17" name="Text 14"/>
          <p:cNvSpPr/>
          <p:nvPr/>
        </p:nvSpPr>
        <p:spPr>
          <a:xfrm>
            <a:off x="9297353" y="5172194"/>
            <a:ext cx="3064193"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Several hours to a day</a:t>
            </a:r>
            <a:endParaRPr lang="en-US" sz="1750" dirty="0"/>
          </a:p>
        </p:txBody>
      </p:sp>
      <p:sp>
        <p:nvSpPr>
          <p:cNvPr id="18" name="Shape 15"/>
          <p:cNvSpPr/>
          <p:nvPr/>
        </p:nvSpPr>
        <p:spPr>
          <a:xfrm>
            <a:off x="2045613" y="6023848"/>
            <a:ext cx="10538103" cy="637103"/>
          </a:xfrm>
          <a:prstGeom prst="rect">
            <a:avLst/>
          </a:prstGeom>
          <a:solidFill>
            <a:srgbClr val="000000">
              <a:alpha val="4000"/>
            </a:srgbClr>
          </a:solidFill>
          <a:ln/>
        </p:spPr>
      </p:sp>
      <p:sp>
        <p:nvSpPr>
          <p:cNvPr id="19" name="Text 16"/>
          <p:cNvSpPr/>
          <p:nvPr/>
        </p:nvSpPr>
        <p:spPr>
          <a:xfrm>
            <a:off x="2268855" y="6164699"/>
            <a:ext cx="3064193"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Microscopy</a:t>
            </a:r>
            <a:endParaRPr lang="en-US" sz="1750" dirty="0"/>
          </a:p>
        </p:txBody>
      </p:sp>
      <p:sp>
        <p:nvSpPr>
          <p:cNvPr id="20" name="Text 17"/>
          <p:cNvSpPr/>
          <p:nvPr/>
        </p:nvSpPr>
        <p:spPr>
          <a:xfrm>
            <a:off x="5785009" y="6164699"/>
            <a:ext cx="3060383"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Variable</a:t>
            </a:r>
            <a:endParaRPr lang="en-US" sz="1750" dirty="0"/>
          </a:p>
        </p:txBody>
      </p:sp>
      <p:sp>
        <p:nvSpPr>
          <p:cNvPr id="21" name="Text 18"/>
          <p:cNvSpPr/>
          <p:nvPr/>
        </p:nvSpPr>
        <p:spPr>
          <a:xfrm>
            <a:off x="9297353" y="6164699"/>
            <a:ext cx="3064193"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Several hours to several days</a:t>
            </a:r>
            <a:endParaRPr lang="en-US" sz="1750" dirty="0"/>
          </a:p>
        </p:txBody>
      </p:sp>
      <p:pic>
        <p:nvPicPr>
          <p:cNvPr id="22" name="Google Shape;56;p13">
            <a:extLst>
              <a:ext uri="{FF2B5EF4-FFF2-40B4-BE49-F238E27FC236}">
                <a16:creationId xmlns:a16="http://schemas.microsoft.com/office/drawing/2014/main" id="{73D25813-522D-CE85-4532-847B088ED2B7}"/>
              </a:ext>
            </a:extLst>
          </p:cNvPr>
          <p:cNvPicPr preferRelativeResize="0"/>
          <p:nvPr/>
        </p:nvPicPr>
        <p:blipFill rotWithShape="1">
          <a:blip r:embed="rId4">
            <a:alphaModFix/>
          </a:blip>
          <a:srcRect/>
          <a:stretch/>
        </p:blipFill>
        <p:spPr>
          <a:xfrm>
            <a:off x="13144500" y="3524"/>
            <a:ext cx="1485900" cy="1482376"/>
          </a:xfrm>
          <a:prstGeom prst="rect">
            <a:avLst/>
          </a:prstGeom>
          <a:noFill/>
          <a:ln>
            <a:noFill/>
          </a:ln>
        </p:spPr>
      </p:pic>
      <p:pic>
        <p:nvPicPr>
          <p:cNvPr id="23" name="Google Shape;55;p13">
            <a:extLst>
              <a:ext uri="{FF2B5EF4-FFF2-40B4-BE49-F238E27FC236}">
                <a16:creationId xmlns:a16="http://schemas.microsoft.com/office/drawing/2014/main" id="{88F92597-A5A9-9DE4-A32E-F87FF5B5B687}"/>
              </a:ext>
            </a:extLst>
          </p:cNvPr>
          <p:cNvPicPr preferRelativeResize="0"/>
          <p:nvPr/>
        </p:nvPicPr>
        <p:blipFill rotWithShape="1">
          <a:blip r:embed="rId5">
            <a:alphaModFix/>
          </a:blip>
          <a:srcRect/>
          <a:stretch/>
        </p:blipFill>
        <p:spPr>
          <a:xfrm>
            <a:off x="0" y="3523"/>
            <a:ext cx="1485900" cy="1482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738545"/>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Technology-based approaches for disease detection</a:t>
            </a:r>
            <a:endParaRPr lang="en-US" sz="4374" dirty="0"/>
          </a:p>
        </p:txBody>
      </p:sp>
      <p:pic>
        <p:nvPicPr>
          <p:cNvPr id="5" name="Image 1" descr="preencoded.png"/>
          <p:cNvPicPr>
            <a:picLocks noChangeAspect="1"/>
          </p:cNvPicPr>
          <p:nvPr/>
        </p:nvPicPr>
        <p:blipFill>
          <a:blip r:embed="rId4"/>
          <a:stretch>
            <a:fillRect/>
          </a:stretch>
        </p:blipFill>
        <p:spPr>
          <a:xfrm>
            <a:off x="2037993" y="2571631"/>
            <a:ext cx="3295888" cy="2036921"/>
          </a:xfrm>
          <a:prstGeom prst="rect">
            <a:avLst/>
          </a:prstGeom>
        </p:spPr>
      </p:pic>
      <p:sp>
        <p:nvSpPr>
          <p:cNvPr id="6" name="Text 2"/>
          <p:cNvSpPr/>
          <p:nvPr/>
        </p:nvSpPr>
        <p:spPr>
          <a:xfrm>
            <a:off x="2037993" y="4886206"/>
            <a:ext cx="3199686"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Hyperspectral Imaging</a:t>
            </a:r>
            <a:endParaRPr lang="en-US" sz="2187" dirty="0"/>
          </a:p>
        </p:txBody>
      </p:sp>
      <p:sp>
        <p:nvSpPr>
          <p:cNvPr id="7" name="Text 3"/>
          <p:cNvSpPr/>
          <p:nvPr/>
        </p:nvSpPr>
        <p:spPr>
          <a:xfrm>
            <a:off x="2037993" y="5366623"/>
            <a:ext cx="3295888"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Hyperspectral imaging captures detailed spectral information to identify specific diseases based on their unique signatures.</a:t>
            </a:r>
            <a:endParaRPr lang="en-US" sz="1750" dirty="0"/>
          </a:p>
        </p:txBody>
      </p:sp>
      <p:pic>
        <p:nvPicPr>
          <p:cNvPr id="8" name="Image 2" descr="preencoded.png"/>
          <p:cNvPicPr>
            <a:picLocks noChangeAspect="1"/>
          </p:cNvPicPr>
          <p:nvPr/>
        </p:nvPicPr>
        <p:blipFill>
          <a:blip r:embed="rId5"/>
          <a:stretch>
            <a:fillRect/>
          </a:stretch>
        </p:blipFill>
        <p:spPr>
          <a:xfrm>
            <a:off x="5667137" y="2571631"/>
            <a:ext cx="3296007" cy="2037040"/>
          </a:xfrm>
          <a:prstGeom prst="rect">
            <a:avLst/>
          </a:prstGeom>
        </p:spPr>
      </p:pic>
      <p:sp>
        <p:nvSpPr>
          <p:cNvPr id="9" name="Text 4"/>
          <p:cNvSpPr/>
          <p:nvPr/>
        </p:nvSpPr>
        <p:spPr>
          <a:xfrm>
            <a:off x="5667137" y="4886325"/>
            <a:ext cx="3296007" cy="694373"/>
          </a:xfrm>
          <a:prstGeom prst="rect">
            <a:avLst/>
          </a:prstGeom>
          <a:noFill/>
          <a:ln/>
        </p:spPr>
        <p:txBody>
          <a:bodyPr wrap="squar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Drone-based Monitoring</a:t>
            </a:r>
            <a:endParaRPr lang="en-US" sz="2187" dirty="0"/>
          </a:p>
        </p:txBody>
      </p:sp>
      <p:sp>
        <p:nvSpPr>
          <p:cNvPr id="10" name="Text 5"/>
          <p:cNvSpPr/>
          <p:nvPr/>
        </p:nvSpPr>
        <p:spPr>
          <a:xfrm>
            <a:off x="5667137" y="5713928"/>
            <a:ext cx="3296007" cy="1777008"/>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Drones equipped with multispectral cameras enable efficient and extensive monitoring of bell pepper fields for disease detection.</a:t>
            </a:r>
            <a:endParaRPr lang="en-US" sz="1750" dirty="0"/>
          </a:p>
        </p:txBody>
      </p:sp>
      <p:pic>
        <p:nvPicPr>
          <p:cNvPr id="11" name="Image 3" descr="preencoded.png"/>
          <p:cNvPicPr>
            <a:picLocks noChangeAspect="1"/>
          </p:cNvPicPr>
          <p:nvPr/>
        </p:nvPicPr>
        <p:blipFill>
          <a:blip r:embed="rId6"/>
          <a:stretch>
            <a:fillRect/>
          </a:stretch>
        </p:blipFill>
        <p:spPr>
          <a:xfrm>
            <a:off x="9296400" y="2571631"/>
            <a:ext cx="3296007" cy="2037040"/>
          </a:xfrm>
          <a:prstGeom prst="rect">
            <a:avLst/>
          </a:prstGeom>
        </p:spPr>
      </p:pic>
      <p:sp>
        <p:nvSpPr>
          <p:cNvPr id="12" name="Text 6"/>
          <p:cNvSpPr/>
          <p:nvPr/>
        </p:nvSpPr>
        <p:spPr>
          <a:xfrm>
            <a:off x="9296400" y="4886325"/>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Machine Learning</a:t>
            </a:r>
            <a:endParaRPr lang="en-US" sz="2187" dirty="0"/>
          </a:p>
        </p:txBody>
      </p:sp>
      <p:sp>
        <p:nvSpPr>
          <p:cNvPr id="13" name="Text 7"/>
          <p:cNvSpPr/>
          <p:nvPr/>
        </p:nvSpPr>
        <p:spPr>
          <a:xfrm>
            <a:off x="9296400" y="5366742"/>
            <a:ext cx="3296007" cy="1777008"/>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Machine learning algorithms analyze large datasets to accurately identify and diagnose diseases affecting bell pepper plants.</a:t>
            </a:r>
            <a:endParaRPr lang="en-US" sz="1750" dirty="0"/>
          </a:p>
        </p:txBody>
      </p:sp>
      <p:pic>
        <p:nvPicPr>
          <p:cNvPr id="14" name="Google Shape;56;p13">
            <a:extLst>
              <a:ext uri="{FF2B5EF4-FFF2-40B4-BE49-F238E27FC236}">
                <a16:creationId xmlns:a16="http://schemas.microsoft.com/office/drawing/2014/main" id="{71D36C84-D5E3-73C3-F8FE-F0D43E02E1C1}"/>
              </a:ext>
            </a:extLst>
          </p:cNvPr>
          <p:cNvPicPr preferRelativeResize="0"/>
          <p:nvPr/>
        </p:nvPicPr>
        <p:blipFill rotWithShape="1">
          <a:blip r:embed="rId7">
            <a:alphaModFix/>
          </a:blip>
          <a:srcRect/>
          <a:stretch/>
        </p:blipFill>
        <p:spPr>
          <a:xfrm>
            <a:off x="13144500" y="3524"/>
            <a:ext cx="1485900" cy="1482376"/>
          </a:xfrm>
          <a:prstGeom prst="rect">
            <a:avLst/>
          </a:prstGeom>
          <a:noFill/>
          <a:ln>
            <a:noFill/>
          </a:ln>
        </p:spPr>
      </p:pic>
      <p:pic>
        <p:nvPicPr>
          <p:cNvPr id="15" name="Google Shape;55;p13">
            <a:extLst>
              <a:ext uri="{FF2B5EF4-FFF2-40B4-BE49-F238E27FC236}">
                <a16:creationId xmlns:a16="http://schemas.microsoft.com/office/drawing/2014/main" id="{EE36A839-6D3C-350B-6E2D-BFC227EC834E}"/>
              </a:ext>
            </a:extLst>
          </p:cNvPr>
          <p:cNvPicPr preferRelativeResize="0"/>
          <p:nvPr/>
        </p:nvPicPr>
        <p:blipFill rotWithShape="1">
          <a:blip r:embed="rId8">
            <a:alphaModFix/>
          </a:blip>
          <a:srcRect/>
          <a:stretch/>
        </p:blipFill>
        <p:spPr>
          <a:xfrm>
            <a:off x="0" y="3523"/>
            <a:ext cx="1485900" cy="148237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605</Words>
  <Application>Microsoft Office PowerPoint</Application>
  <PresentationFormat>Custom</PresentationFormat>
  <Paragraphs>85</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Heebo</vt:lpstr>
      <vt:lpstr>Montserrat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vigneshwarn p</cp:lastModifiedBy>
  <cp:revision>5</cp:revision>
  <dcterms:created xsi:type="dcterms:W3CDTF">2024-03-11T14:59:23Z</dcterms:created>
  <dcterms:modified xsi:type="dcterms:W3CDTF">2024-03-13T02:42:55Z</dcterms:modified>
</cp:coreProperties>
</file>